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Poppins Bold" panose="00000800000000000000"/>
      <p:bold r:id="rId13"/>
    </p:embeddedFont>
    <p:embeddedFont>
      <p:font typeface="Poppins" panose="00000500000000000000"/>
      <p:regular r:id="rId14"/>
    </p:embeddedFont>
    <p:embeddedFont>
      <p:font typeface="Contrail One" panose="02000000000000000000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svg"/><Relationship Id="rId8" Type="http://schemas.openxmlformats.org/officeDocument/2006/relationships/image" Target="../media/image15.png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2.svg"/><Relationship Id="rId14" Type="http://schemas.openxmlformats.org/officeDocument/2006/relationships/image" Target="../media/image21.png"/><Relationship Id="rId13" Type="http://schemas.openxmlformats.org/officeDocument/2006/relationships/image" Target="../media/image20.svg"/><Relationship Id="rId12" Type="http://schemas.openxmlformats.org/officeDocument/2006/relationships/image" Target="../media/image19.png"/><Relationship Id="rId11" Type="http://schemas.openxmlformats.org/officeDocument/2006/relationships/image" Target="../media/image18.svg"/><Relationship Id="rId10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267042" y="8549395"/>
            <a:ext cx="77539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5883101" y="5408624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8"/>
                </a:lnTo>
                <a:lnTo>
                  <a:pt x="0" y="1112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6203011" y="5658285"/>
            <a:ext cx="613476" cy="6134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162082" y="6068422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2422542" y="6271687"/>
            <a:ext cx="499469" cy="4994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5933776" y="-315299"/>
            <a:ext cx="6420449" cy="3210224"/>
          </a:xfrm>
          <a:custGeom>
            <a:avLst/>
            <a:gdLst/>
            <a:ahLst/>
            <a:cxnLst/>
            <a:rect l="l" t="t" r="r" b="b"/>
            <a:pathLst>
              <a:path w="6420449" h="3210224">
                <a:moveTo>
                  <a:pt x="0" y="0"/>
                </a:moveTo>
                <a:lnTo>
                  <a:pt x="6420448" y="0"/>
                </a:lnTo>
                <a:lnTo>
                  <a:pt x="6420448" y="3210224"/>
                </a:lnTo>
                <a:lnTo>
                  <a:pt x="0" y="3210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43442" y="562439"/>
            <a:ext cx="3939659" cy="1515253"/>
          </a:xfrm>
          <a:custGeom>
            <a:avLst/>
            <a:gdLst/>
            <a:ahLst/>
            <a:cxnLst/>
            <a:rect l="l" t="t" r="r" b="b"/>
            <a:pathLst>
              <a:path w="3939659" h="1515253">
                <a:moveTo>
                  <a:pt x="0" y="0"/>
                </a:moveTo>
                <a:lnTo>
                  <a:pt x="3939659" y="0"/>
                </a:lnTo>
                <a:lnTo>
                  <a:pt x="3939659" y="1515254"/>
                </a:lnTo>
                <a:lnTo>
                  <a:pt x="0" y="1515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62082" y="562439"/>
            <a:ext cx="3967491" cy="1454747"/>
          </a:xfrm>
          <a:custGeom>
            <a:avLst/>
            <a:gdLst/>
            <a:ahLst/>
            <a:cxnLst/>
            <a:rect l="l" t="t" r="r" b="b"/>
            <a:pathLst>
              <a:path w="3967491" h="1454747">
                <a:moveTo>
                  <a:pt x="0" y="0"/>
                </a:moveTo>
                <a:lnTo>
                  <a:pt x="3967491" y="0"/>
                </a:lnTo>
                <a:lnTo>
                  <a:pt x="3967491" y="1454747"/>
                </a:lnTo>
                <a:lnTo>
                  <a:pt x="0" y="1454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787782" y="2477755"/>
            <a:ext cx="10392358" cy="4926227"/>
          </a:xfrm>
          <a:custGeom>
            <a:avLst/>
            <a:gdLst/>
            <a:ahLst/>
            <a:cxnLst/>
            <a:rect l="l" t="t" r="r" b="b"/>
            <a:pathLst>
              <a:path w="10392358" h="4926227">
                <a:moveTo>
                  <a:pt x="0" y="0"/>
                </a:moveTo>
                <a:lnTo>
                  <a:pt x="10392358" y="0"/>
                </a:lnTo>
                <a:lnTo>
                  <a:pt x="10392358" y="4926227"/>
                </a:lnTo>
                <a:lnTo>
                  <a:pt x="0" y="4926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9963" b="-5099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316003" y="7708782"/>
            <a:ext cx="14820394" cy="44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25"/>
              </a:lnSpc>
              <a:spcBef>
                <a:spcPct val="0"/>
              </a:spcBef>
            </a:pPr>
            <a:r>
              <a:rPr lang="en-US" sz="2450" b="1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SAVING LIVES AT SEA, O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NE 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WE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THER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PRE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DI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CT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ION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AT A T</a:t>
            </a:r>
            <a:r>
              <a:rPr lang="en-US" sz="2450" b="1" u="none" strike="noStrike" spc="80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IME</a:t>
            </a:r>
            <a:endParaRPr lang="en-US" sz="2450" b="1" u="none" strike="noStrike" spc="807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79689" y="9006595"/>
            <a:ext cx="3839540" cy="52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820" b="1" spc="-194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© By StormByte</a:t>
            </a:r>
            <a:endParaRPr lang="en-US" sz="3820" b="1" spc="-194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384682" y="1791357"/>
            <a:ext cx="7497484" cy="74974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5794861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75109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9" y="0"/>
                </a:lnTo>
                <a:lnTo>
                  <a:pt x="1020389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7835569" y="1689448"/>
            <a:ext cx="499469" cy="4994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687469" y="2094144"/>
            <a:ext cx="6891910" cy="689191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5046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08003" y="1619533"/>
            <a:ext cx="8340481" cy="134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9755" b="1" spc="-497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Introduction </a:t>
            </a:r>
            <a:endParaRPr lang="en-US" sz="9755" b="1" spc="-497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0226" y="3246992"/>
            <a:ext cx="9496806" cy="619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65"/>
              </a:lnSpc>
            </a:pPr>
            <a:r>
              <a:rPr lang="en-US" sz="354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OceanSafe is a real-time ocean safety and activity planning application designed to help users make informed decisions about ocean-based activities. Built for the NASA Space Apps Challenge 2025, it combines real-time ocean data, weather monitoring, and AI-powered safety recommendations to ensure safe and responsible ocean exploration.</a:t>
            </a:r>
            <a:endParaRPr lang="en-US" sz="354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49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278458" y="1486183"/>
            <a:ext cx="4423840" cy="442384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6499371" y="1689448"/>
            <a:ext cx="499469" cy="4994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3457115" y="1664841"/>
            <a:ext cx="4066525" cy="40665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474" r="-1461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0">
            <a:off x="-600910" y="5026144"/>
            <a:ext cx="5024664" cy="50246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-397988" y="5229065"/>
            <a:ext cx="4618821" cy="461882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7978522" y="662661"/>
            <a:ext cx="7603076" cy="210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8095" b="1" spc="-412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Current Problem</a:t>
            </a:r>
            <a:endParaRPr lang="en-US" sz="8095" b="1" spc="-412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5634669" y="7374611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5895128" y="7577876"/>
            <a:ext cx="499469" cy="49946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702297" y="3004442"/>
            <a:ext cx="9822290" cy="728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You check your phone's weather app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says: "Partly cloudy, 22°C, light rain possible"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But it doesn't tell you: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How high are the waves?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Is the wind too strong for my boat?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Are ocean currents dangerous today?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Can I see clearly at sea?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63270" lvl="1" indent="-381635" algn="just">
              <a:lnSpc>
                <a:spcPts val="4950"/>
              </a:lnSpc>
              <a:buFont typeface="Arial" panose="020B0604020202020204"/>
              <a:buChar char="•"/>
            </a:pPr>
            <a:r>
              <a:rPr lang="en-US" sz="35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Should I stay home or is it safe?</a:t>
            </a:r>
            <a:endParaRPr lang="en-US" sz="3535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8590"/>
              </a:lnSpc>
            </a:pPr>
            <a:r>
              <a:rPr lang="en-US" sz="6135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Our Solution: </a:t>
            </a:r>
            <a:r>
              <a:rPr lang="en-US" sz="6135">
                <a:solidFill>
                  <a:srgbClr val="014D8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OceanSafe</a:t>
            </a:r>
            <a:endParaRPr lang="en-US" sz="6135">
              <a:solidFill>
                <a:srgbClr val="014D86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49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38912" y="1486183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6499371" y="1689448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6160" y="646486"/>
            <a:ext cx="7512328" cy="117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8490" b="1" spc="-433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Solutions</a:t>
            </a:r>
            <a:endParaRPr lang="en-US" sz="8490" b="1" spc="-433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032294" y="2544582"/>
            <a:ext cx="4392737" cy="3572288"/>
            <a:chOff x="0" y="0"/>
            <a:chExt cx="1156935" cy="9408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6935" cy="940850"/>
            </a:xfrm>
            <a:custGeom>
              <a:avLst/>
              <a:gdLst/>
              <a:ahLst/>
              <a:cxnLst/>
              <a:rect l="l" t="t" r="r" b="b"/>
              <a:pathLst>
                <a:path w="1156935" h="940850">
                  <a:moveTo>
                    <a:pt x="54636" y="0"/>
                  </a:moveTo>
                  <a:lnTo>
                    <a:pt x="1102299" y="0"/>
                  </a:lnTo>
                  <a:cubicBezTo>
                    <a:pt x="1116790" y="0"/>
                    <a:pt x="1130687" y="5756"/>
                    <a:pt x="1140933" y="16002"/>
                  </a:cubicBezTo>
                  <a:cubicBezTo>
                    <a:pt x="1151179" y="26249"/>
                    <a:pt x="1156935" y="40145"/>
                    <a:pt x="1156935" y="54636"/>
                  </a:cubicBezTo>
                  <a:lnTo>
                    <a:pt x="1156935" y="886214"/>
                  </a:lnTo>
                  <a:cubicBezTo>
                    <a:pt x="1156935" y="900704"/>
                    <a:pt x="1151179" y="914601"/>
                    <a:pt x="1140933" y="924847"/>
                  </a:cubicBezTo>
                  <a:cubicBezTo>
                    <a:pt x="1130687" y="935093"/>
                    <a:pt x="1116790" y="940850"/>
                    <a:pt x="1102299" y="940850"/>
                  </a:cubicBezTo>
                  <a:lnTo>
                    <a:pt x="54636" y="940850"/>
                  </a:lnTo>
                  <a:cubicBezTo>
                    <a:pt x="40145" y="940850"/>
                    <a:pt x="26249" y="935093"/>
                    <a:pt x="16002" y="924847"/>
                  </a:cubicBezTo>
                  <a:cubicBezTo>
                    <a:pt x="5756" y="914601"/>
                    <a:pt x="0" y="900704"/>
                    <a:pt x="0" y="886214"/>
                  </a:cubicBezTo>
                  <a:lnTo>
                    <a:pt x="0" y="54636"/>
                  </a:lnTo>
                  <a:cubicBezTo>
                    <a:pt x="0" y="40145"/>
                    <a:pt x="5756" y="26249"/>
                    <a:pt x="16002" y="16002"/>
                  </a:cubicBezTo>
                  <a:cubicBezTo>
                    <a:pt x="26249" y="5756"/>
                    <a:pt x="40145" y="0"/>
                    <a:pt x="54636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156935" cy="99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3182470" y="6377125"/>
            <a:ext cx="4206109" cy="3540874"/>
            <a:chOff x="0" y="0"/>
            <a:chExt cx="1107782" cy="9325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7782" cy="932576"/>
            </a:xfrm>
            <a:custGeom>
              <a:avLst/>
              <a:gdLst/>
              <a:ahLst/>
              <a:cxnLst/>
              <a:rect l="l" t="t" r="r" b="b"/>
              <a:pathLst>
                <a:path w="1107782" h="932576">
                  <a:moveTo>
                    <a:pt x="57060" y="0"/>
                  </a:moveTo>
                  <a:lnTo>
                    <a:pt x="1050722" y="0"/>
                  </a:lnTo>
                  <a:cubicBezTo>
                    <a:pt x="1065855" y="0"/>
                    <a:pt x="1080369" y="6012"/>
                    <a:pt x="1091069" y="16712"/>
                  </a:cubicBezTo>
                  <a:cubicBezTo>
                    <a:pt x="1101770" y="27413"/>
                    <a:pt x="1107782" y="41927"/>
                    <a:pt x="1107782" y="57060"/>
                  </a:cubicBezTo>
                  <a:lnTo>
                    <a:pt x="1107782" y="875516"/>
                  </a:lnTo>
                  <a:cubicBezTo>
                    <a:pt x="1107782" y="890649"/>
                    <a:pt x="1101770" y="905163"/>
                    <a:pt x="1091069" y="915863"/>
                  </a:cubicBezTo>
                  <a:cubicBezTo>
                    <a:pt x="1080369" y="926564"/>
                    <a:pt x="1065855" y="932576"/>
                    <a:pt x="1050722" y="932576"/>
                  </a:cubicBezTo>
                  <a:lnTo>
                    <a:pt x="57060" y="932576"/>
                  </a:lnTo>
                  <a:cubicBezTo>
                    <a:pt x="41927" y="932576"/>
                    <a:pt x="27413" y="926564"/>
                    <a:pt x="16712" y="915863"/>
                  </a:cubicBezTo>
                  <a:cubicBezTo>
                    <a:pt x="6012" y="905163"/>
                    <a:pt x="0" y="890649"/>
                    <a:pt x="0" y="875516"/>
                  </a:cubicBezTo>
                  <a:lnTo>
                    <a:pt x="0" y="57060"/>
                  </a:lnTo>
                  <a:cubicBezTo>
                    <a:pt x="0" y="41927"/>
                    <a:pt x="6012" y="27413"/>
                    <a:pt x="16712" y="16712"/>
                  </a:cubicBezTo>
                  <a:cubicBezTo>
                    <a:pt x="27413" y="6012"/>
                    <a:pt x="41927" y="0"/>
                    <a:pt x="57060" y="0"/>
                  </a:cubicBezTo>
                  <a:close/>
                </a:path>
              </a:pathLst>
            </a:custGeom>
            <a:solidFill>
              <a:srgbClr val="014D8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107782" cy="989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199019" y="2392182"/>
            <a:ext cx="4300352" cy="3724688"/>
            <a:chOff x="0" y="0"/>
            <a:chExt cx="1132603" cy="9809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2603" cy="980988"/>
            </a:xfrm>
            <a:custGeom>
              <a:avLst/>
              <a:gdLst/>
              <a:ahLst/>
              <a:cxnLst/>
              <a:rect l="l" t="t" r="r" b="b"/>
              <a:pathLst>
                <a:path w="1132603" h="980988">
                  <a:moveTo>
                    <a:pt x="55809" y="0"/>
                  </a:moveTo>
                  <a:lnTo>
                    <a:pt x="1076794" y="0"/>
                  </a:lnTo>
                  <a:cubicBezTo>
                    <a:pt x="1091595" y="0"/>
                    <a:pt x="1105791" y="5880"/>
                    <a:pt x="1116257" y="16346"/>
                  </a:cubicBezTo>
                  <a:cubicBezTo>
                    <a:pt x="1126723" y="26812"/>
                    <a:pt x="1132603" y="41008"/>
                    <a:pt x="1132603" y="55809"/>
                  </a:cubicBezTo>
                  <a:lnTo>
                    <a:pt x="1132603" y="925179"/>
                  </a:lnTo>
                  <a:cubicBezTo>
                    <a:pt x="1132603" y="956001"/>
                    <a:pt x="1107616" y="980988"/>
                    <a:pt x="1076794" y="980988"/>
                  </a:cubicBezTo>
                  <a:lnTo>
                    <a:pt x="55809" y="980988"/>
                  </a:lnTo>
                  <a:cubicBezTo>
                    <a:pt x="24987" y="980988"/>
                    <a:pt x="0" y="956001"/>
                    <a:pt x="0" y="925179"/>
                  </a:cubicBezTo>
                  <a:lnTo>
                    <a:pt x="0" y="55809"/>
                  </a:lnTo>
                  <a:cubicBezTo>
                    <a:pt x="0" y="24987"/>
                    <a:pt x="24987" y="0"/>
                    <a:pt x="55809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132603" cy="1038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6615657" y="2544582"/>
            <a:ext cx="4394595" cy="3572288"/>
            <a:chOff x="0" y="0"/>
            <a:chExt cx="1157424" cy="940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7424" cy="940850"/>
            </a:xfrm>
            <a:custGeom>
              <a:avLst/>
              <a:gdLst/>
              <a:ahLst/>
              <a:cxnLst/>
              <a:rect l="l" t="t" r="r" b="b"/>
              <a:pathLst>
                <a:path w="1157424" h="940850">
                  <a:moveTo>
                    <a:pt x="54612" y="0"/>
                  </a:moveTo>
                  <a:lnTo>
                    <a:pt x="1102812" y="0"/>
                  </a:lnTo>
                  <a:cubicBezTo>
                    <a:pt x="1117296" y="0"/>
                    <a:pt x="1131187" y="5754"/>
                    <a:pt x="1141428" y="15996"/>
                  </a:cubicBezTo>
                  <a:cubicBezTo>
                    <a:pt x="1151670" y="26237"/>
                    <a:pt x="1157424" y="40128"/>
                    <a:pt x="1157424" y="54612"/>
                  </a:cubicBezTo>
                  <a:lnTo>
                    <a:pt x="1157424" y="886237"/>
                  </a:lnTo>
                  <a:cubicBezTo>
                    <a:pt x="1157424" y="900721"/>
                    <a:pt x="1151670" y="914612"/>
                    <a:pt x="1141428" y="924854"/>
                  </a:cubicBezTo>
                  <a:cubicBezTo>
                    <a:pt x="1131187" y="935096"/>
                    <a:pt x="1117296" y="940850"/>
                    <a:pt x="1102812" y="940850"/>
                  </a:cubicBezTo>
                  <a:lnTo>
                    <a:pt x="54612" y="940850"/>
                  </a:lnTo>
                  <a:cubicBezTo>
                    <a:pt x="40128" y="940850"/>
                    <a:pt x="26237" y="935096"/>
                    <a:pt x="15996" y="924854"/>
                  </a:cubicBezTo>
                  <a:cubicBezTo>
                    <a:pt x="5754" y="914612"/>
                    <a:pt x="0" y="900721"/>
                    <a:pt x="0" y="886237"/>
                  </a:cubicBezTo>
                  <a:lnTo>
                    <a:pt x="0" y="54612"/>
                  </a:lnTo>
                  <a:cubicBezTo>
                    <a:pt x="0" y="40128"/>
                    <a:pt x="5754" y="26237"/>
                    <a:pt x="15996" y="15996"/>
                  </a:cubicBezTo>
                  <a:cubicBezTo>
                    <a:pt x="26237" y="5754"/>
                    <a:pt x="40128" y="0"/>
                    <a:pt x="54612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57424" cy="99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0755182" y="6439954"/>
            <a:ext cx="4300352" cy="3478045"/>
            <a:chOff x="0" y="0"/>
            <a:chExt cx="1132603" cy="9160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2603" cy="916028"/>
            </a:xfrm>
            <a:custGeom>
              <a:avLst/>
              <a:gdLst/>
              <a:ahLst/>
              <a:cxnLst/>
              <a:rect l="l" t="t" r="r" b="b"/>
              <a:pathLst>
                <a:path w="1132603" h="916028">
                  <a:moveTo>
                    <a:pt x="55809" y="0"/>
                  </a:moveTo>
                  <a:lnTo>
                    <a:pt x="1076794" y="0"/>
                  </a:lnTo>
                  <a:cubicBezTo>
                    <a:pt x="1091595" y="0"/>
                    <a:pt x="1105791" y="5880"/>
                    <a:pt x="1116257" y="16346"/>
                  </a:cubicBezTo>
                  <a:cubicBezTo>
                    <a:pt x="1126723" y="26812"/>
                    <a:pt x="1132603" y="41008"/>
                    <a:pt x="1132603" y="55809"/>
                  </a:cubicBezTo>
                  <a:lnTo>
                    <a:pt x="1132603" y="860219"/>
                  </a:lnTo>
                  <a:cubicBezTo>
                    <a:pt x="1132603" y="891042"/>
                    <a:pt x="1107616" y="916028"/>
                    <a:pt x="1076794" y="916028"/>
                  </a:cubicBezTo>
                  <a:lnTo>
                    <a:pt x="55809" y="916028"/>
                  </a:lnTo>
                  <a:cubicBezTo>
                    <a:pt x="41008" y="916028"/>
                    <a:pt x="26812" y="910149"/>
                    <a:pt x="16346" y="899682"/>
                  </a:cubicBezTo>
                  <a:cubicBezTo>
                    <a:pt x="5880" y="889216"/>
                    <a:pt x="0" y="875021"/>
                    <a:pt x="0" y="860219"/>
                  </a:cubicBezTo>
                  <a:lnTo>
                    <a:pt x="0" y="55809"/>
                  </a:lnTo>
                  <a:cubicBezTo>
                    <a:pt x="0" y="24987"/>
                    <a:pt x="24987" y="0"/>
                    <a:pt x="55809" y="0"/>
                  </a:cubicBezTo>
                  <a:close/>
                </a:path>
              </a:pathLst>
            </a:custGeom>
            <a:solidFill>
              <a:srgbClr val="014D8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132603" cy="973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31696" y="2652538"/>
            <a:ext cx="3512336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Rea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l-time sea data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668864" y="6726470"/>
            <a:ext cx="3512336" cy="70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Forecas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ting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89406" y="2652538"/>
            <a:ext cx="3919579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User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-friendly dashboard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825507" y="2804938"/>
            <a:ext cx="1973038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Safety a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lerts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149190" y="6650270"/>
            <a:ext cx="3512336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Mobile a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nd web access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71141" y="4086271"/>
            <a:ext cx="3515044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heigh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t,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d, c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rents,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isi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lit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usi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ng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ine se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sor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nd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APIs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.</a:t>
            </a:r>
            <a:endParaRPr lang="en-US" sz="2000" b="1" u="none" strike="noStrike">
              <a:solidFill>
                <a:srgbClr val="FFFFFF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id="31" name="TextBox 31"/>
          <p:cNvSpPr txBox="1"/>
          <p:nvPr/>
        </p:nvSpPr>
        <p:spPr>
          <a:xfrm>
            <a:off x="7181200" y="4206901"/>
            <a:ext cx="3515044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otify use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when sea c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ion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 are too dangerous for boating or fis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hing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.</a:t>
            </a:r>
            <a:endParaRPr lang="en-US" sz="2000" b="1" u="none" strike="noStrike">
              <a:solidFill>
                <a:srgbClr val="FFFFFF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12701142" y="4086271"/>
            <a:ext cx="3515044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heigh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t,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d, c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rents,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v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isi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lit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usi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ng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ine se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sor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nd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APIs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.</a:t>
            </a:r>
            <a:endParaRPr lang="en-US" sz="2000" b="1" u="none" strike="noStrike">
              <a:solidFill>
                <a:srgbClr val="FFFFFF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11303367" y="8007803"/>
            <a:ext cx="3515044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Off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short-term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for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cas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ts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(ho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urs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or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day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s)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for waves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,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win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d,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and curren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s.</a:t>
            </a:r>
            <a:endParaRPr lang="en-US" sz="2000" b="1" u="none" strike="noStrike">
              <a:solidFill>
                <a:srgbClr val="FFFFFF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id="34" name="TextBox 34"/>
          <p:cNvSpPr txBox="1"/>
          <p:nvPr/>
        </p:nvSpPr>
        <p:spPr>
          <a:xfrm>
            <a:off x="3666156" y="7931603"/>
            <a:ext cx="3515044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Sh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ow sea 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cond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iti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ns on a simp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e, visual map sim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il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to</a:t>
            </a:r>
            <a:r>
              <a:rPr lang="en-US" sz="2000" b="1" u="none" strike="noStrike">
                <a:solidFill>
                  <a:srgbClr val="FFFFFF">
                    <a:alpha val="71765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Google Maps.</a:t>
            </a:r>
            <a:endParaRPr lang="en-US" sz="2000" b="1" u="none" strike="noStrike">
              <a:solidFill>
                <a:srgbClr val="FFFFFF">
                  <a:alpha val="71765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541410" y="2256450"/>
            <a:ext cx="7242281" cy="7644092"/>
            <a:chOff x="0" y="0"/>
            <a:chExt cx="1907432" cy="20132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7432" cy="2013259"/>
            </a:xfrm>
            <a:custGeom>
              <a:avLst/>
              <a:gdLst/>
              <a:ahLst/>
              <a:cxnLst/>
              <a:rect l="l" t="t" r="r" b="b"/>
              <a:pathLst>
                <a:path w="1907432" h="2013259">
                  <a:moveTo>
                    <a:pt x="33139" y="0"/>
                  </a:moveTo>
                  <a:lnTo>
                    <a:pt x="1874293" y="0"/>
                  </a:lnTo>
                  <a:cubicBezTo>
                    <a:pt x="1892595" y="0"/>
                    <a:pt x="1907432" y="14837"/>
                    <a:pt x="1907432" y="33139"/>
                  </a:cubicBezTo>
                  <a:lnTo>
                    <a:pt x="1907432" y="1980120"/>
                  </a:lnTo>
                  <a:cubicBezTo>
                    <a:pt x="1907432" y="1988909"/>
                    <a:pt x="1903941" y="1997338"/>
                    <a:pt x="1897726" y="2003553"/>
                  </a:cubicBezTo>
                  <a:cubicBezTo>
                    <a:pt x="1891511" y="2009767"/>
                    <a:pt x="1883082" y="2013259"/>
                    <a:pt x="1874293" y="2013259"/>
                  </a:cubicBezTo>
                  <a:lnTo>
                    <a:pt x="33139" y="2013259"/>
                  </a:lnTo>
                  <a:cubicBezTo>
                    <a:pt x="24350" y="2013259"/>
                    <a:pt x="15921" y="2009767"/>
                    <a:pt x="9706" y="2003553"/>
                  </a:cubicBezTo>
                  <a:cubicBezTo>
                    <a:pt x="3491" y="1997338"/>
                    <a:pt x="0" y="1988909"/>
                    <a:pt x="0" y="1980120"/>
                  </a:cubicBezTo>
                  <a:lnTo>
                    <a:pt x="0" y="33139"/>
                  </a:lnTo>
                  <a:cubicBezTo>
                    <a:pt x="0" y="24350"/>
                    <a:pt x="3491" y="15921"/>
                    <a:pt x="9706" y="9706"/>
                  </a:cubicBezTo>
                  <a:cubicBezTo>
                    <a:pt x="15921" y="3491"/>
                    <a:pt x="24350" y="0"/>
                    <a:pt x="33139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07432" cy="2079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85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67692" y="866775"/>
            <a:ext cx="10752616" cy="112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8095" b="1" spc="-412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TOOLS</a:t>
            </a:r>
            <a:endParaRPr lang="en-US" sz="8095" b="1" spc="-412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92573" y="3790883"/>
            <a:ext cx="4848517" cy="6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Rea</a:t>
            </a: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ct + TypeScript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9504310" y="2256450"/>
            <a:ext cx="7242281" cy="7644092"/>
            <a:chOff x="0" y="0"/>
            <a:chExt cx="1907432" cy="2013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7432" cy="2013259"/>
            </a:xfrm>
            <a:custGeom>
              <a:avLst/>
              <a:gdLst/>
              <a:ahLst/>
              <a:cxnLst/>
              <a:rect l="l" t="t" r="r" b="b"/>
              <a:pathLst>
                <a:path w="1907432" h="2013259">
                  <a:moveTo>
                    <a:pt x="33139" y="0"/>
                  </a:moveTo>
                  <a:lnTo>
                    <a:pt x="1874293" y="0"/>
                  </a:lnTo>
                  <a:cubicBezTo>
                    <a:pt x="1892595" y="0"/>
                    <a:pt x="1907432" y="14837"/>
                    <a:pt x="1907432" y="33139"/>
                  </a:cubicBezTo>
                  <a:lnTo>
                    <a:pt x="1907432" y="1980120"/>
                  </a:lnTo>
                  <a:cubicBezTo>
                    <a:pt x="1907432" y="1988909"/>
                    <a:pt x="1903941" y="1997338"/>
                    <a:pt x="1897726" y="2003553"/>
                  </a:cubicBezTo>
                  <a:cubicBezTo>
                    <a:pt x="1891511" y="2009767"/>
                    <a:pt x="1883082" y="2013259"/>
                    <a:pt x="1874293" y="2013259"/>
                  </a:cubicBezTo>
                  <a:lnTo>
                    <a:pt x="33139" y="2013259"/>
                  </a:lnTo>
                  <a:cubicBezTo>
                    <a:pt x="24350" y="2013259"/>
                    <a:pt x="15921" y="2009767"/>
                    <a:pt x="9706" y="2003553"/>
                  </a:cubicBezTo>
                  <a:cubicBezTo>
                    <a:pt x="3491" y="1997338"/>
                    <a:pt x="0" y="1988909"/>
                    <a:pt x="0" y="1980120"/>
                  </a:cubicBezTo>
                  <a:lnTo>
                    <a:pt x="0" y="33139"/>
                  </a:lnTo>
                  <a:cubicBezTo>
                    <a:pt x="0" y="24350"/>
                    <a:pt x="3491" y="15921"/>
                    <a:pt x="9706" y="9706"/>
                  </a:cubicBezTo>
                  <a:cubicBezTo>
                    <a:pt x="15921" y="3491"/>
                    <a:pt x="24350" y="0"/>
                    <a:pt x="33139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907432" cy="2070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76999" y="4991701"/>
            <a:ext cx="4848517" cy="6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Tailwind</a:t>
            </a: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 CSS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82470" y="2428883"/>
            <a:ext cx="3643046" cy="93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5"/>
              </a:lnSpc>
              <a:spcBef>
                <a:spcPct val="0"/>
              </a:spcBef>
            </a:pPr>
            <a:r>
              <a:rPr lang="en-US" sz="5250" b="1" spc="24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</a:t>
            </a:r>
            <a:r>
              <a:rPr lang="en-US" sz="5250" b="1" u="none" strike="noStrike" spc="24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rontend</a:t>
            </a:r>
            <a:endParaRPr lang="en-US" sz="5250" b="1" u="none" strike="noStrike" spc="24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92573" y="6268390"/>
            <a:ext cx="4848517" cy="6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Lucide Icons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92573" y="7779395"/>
            <a:ext cx="5836010" cy="6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Real-time Updates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03927" y="2428883"/>
            <a:ext cx="3643046" cy="93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5"/>
              </a:lnSpc>
              <a:spcBef>
                <a:spcPct val="0"/>
              </a:spcBef>
            </a:pPr>
            <a:r>
              <a:rPr lang="en-US" sz="5250" b="1" spc="24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Back</a:t>
            </a:r>
            <a:r>
              <a:rPr lang="en-US" sz="5250" b="1" u="none" strike="noStrike" spc="24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end</a:t>
            </a:r>
            <a:endParaRPr lang="en-US" sz="5250" b="1" u="none" strike="noStrike" spc="24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98456" y="3790883"/>
            <a:ext cx="4848517" cy="69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GB" altLang="en-US" sz="3850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Supabase</a:t>
            </a:r>
            <a:endParaRPr lang="en-GB" alt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98456" y="5318901"/>
            <a:ext cx="4848517" cy="64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NA</a:t>
            </a: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SA APIs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98456" y="6849930"/>
            <a:ext cx="4848517" cy="132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0" lvl="1" indent="-415290" algn="l">
              <a:lnSpc>
                <a:spcPts val="5385"/>
              </a:lnSpc>
              <a:buFont typeface="Arial" panose="020B0604020202020204"/>
              <a:buChar char="•"/>
            </a:pPr>
            <a:r>
              <a:rPr lang="en-US" sz="3850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Open</a:t>
            </a:r>
            <a:r>
              <a:rPr lang="en-US" sz="3850" u="none" strike="noStrike" spc="177">
                <a:solidFill>
                  <a:srgbClr val="FFFFFF"/>
                </a:solidFill>
                <a:latin typeface="Contrail One" panose="02000000000000000000"/>
                <a:ea typeface="Contrail One" panose="02000000000000000000"/>
                <a:cs typeface="Contrail One" panose="02000000000000000000"/>
                <a:sym typeface="Contrail One" panose="02000000000000000000"/>
              </a:rPr>
              <a:t>StreetMap Nominatim</a:t>
            </a:r>
            <a:endParaRPr lang="en-US" sz="3850" u="none" strike="noStrike" spc="177">
              <a:solidFill>
                <a:srgbClr val="FFFFFF"/>
              </a:solidFill>
              <a:latin typeface="Contrail One" panose="02000000000000000000"/>
              <a:ea typeface="Contrail One" panose="02000000000000000000"/>
              <a:cs typeface="Contrail One" panose="02000000000000000000"/>
              <a:sym typeface="Contrail One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506" y="7624346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778965" y="7827611"/>
            <a:ext cx="499469" cy="4994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6238912" y="1685537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9"/>
                </a:lnTo>
                <a:lnTo>
                  <a:pt x="0" y="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499371" y="1888802"/>
            <a:ext cx="499469" cy="4994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978388" y="1133475"/>
            <a:ext cx="10707767" cy="112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8095" b="1" spc="-412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Impact of our project</a:t>
            </a:r>
            <a:endParaRPr lang="en-US" sz="8095" b="1" spc="-412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15391" y="3085908"/>
            <a:ext cx="15443909" cy="5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Improves safety by warning about dangerous marine conditions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Helps fishermen and sailors plan trips efficiently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Saves time and fuel by avoiding bad weather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Supports better decision-making for maritime activities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Provides real-time, reliable information for users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800735" lvl="1" indent="-400685" algn="just">
              <a:lnSpc>
                <a:spcPts val="5190"/>
              </a:lnSpc>
              <a:buFont typeface="Arial" panose="020B0604020202020204"/>
              <a:buChar char="•"/>
            </a:pP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Promotes responsible and safer </a:t>
            </a:r>
            <a:r>
              <a:rPr lang="en-US" sz="371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of the sea</a:t>
            </a:r>
            <a:endParaRPr lang="en-US" sz="371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5190"/>
              </a:lnSpc>
              <a:spcBef>
                <a:spcPct val="0"/>
              </a:spcBef>
            </a:pPr>
          </a:p>
        </p:txBody>
      </p:sp>
      <p:grpSp>
        <p:nvGrpSpPr>
          <p:cNvPr id="15" name="Group 15"/>
          <p:cNvGrpSpPr/>
          <p:nvPr/>
        </p:nvGrpSpPr>
        <p:grpSpPr>
          <a:xfrm rot="0">
            <a:off x="14221475" y="6381927"/>
            <a:ext cx="4066525" cy="406652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474" r="-14618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664" y="8530345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345652">
            <a:off x="-2428262" y="-152521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83101" y="6834122"/>
            <a:ext cx="1253297" cy="1112797"/>
          </a:xfrm>
          <a:custGeom>
            <a:avLst/>
            <a:gdLst/>
            <a:ahLst/>
            <a:cxnLst/>
            <a:rect l="l" t="t" r="r" b="b"/>
            <a:pathLst>
              <a:path w="1253297" h="1112797">
                <a:moveTo>
                  <a:pt x="0" y="0"/>
                </a:moveTo>
                <a:lnTo>
                  <a:pt x="1253297" y="0"/>
                </a:lnTo>
                <a:lnTo>
                  <a:pt x="1253297" y="1112797"/>
                </a:lnTo>
                <a:lnTo>
                  <a:pt x="0" y="111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6203011" y="7083783"/>
            <a:ext cx="613476" cy="61347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2162082" y="1824165"/>
            <a:ext cx="1020388" cy="905999"/>
          </a:xfrm>
          <a:custGeom>
            <a:avLst/>
            <a:gdLst/>
            <a:ahLst/>
            <a:cxnLst/>
            <a:rect l="l" t="t" r="r" b="b"/>
            <a:pathLst>
              <a:path w="1020388" h="905999">
                <a:moveTo>
                  <a:pt x="0" y="0"/>
                </a:moveTo>
                <a:lnTo>
                  <a:pt x="1020388" y="0"/>
                </a:lnTo>
                <a:lnTo>
                  <a:pt x="1020388" y="905998"/>
                </a:lnTo>
                <a:lnTo>
                  <a:pt x="0" y="90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2422542" y="2027429"/>
            <a:ext cx="499469" cy="4994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32294" y="2544582"/>
            <a:ext cx="5076386" cy="3572288"/>
            <a:chOff x="0" y="0"/>
            <a:chExt cx="1336991" cy="9408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6991" cy="940850"/>
            </a:xfrm>
            <a:custGeom>
              <a:avLst/>
              <a:gdLst/>
              <a:ahLst/>
              <a:cxnLst/>
              <a:rect l="l" t="t" r="r" b="b"/>
              <a:pathLst>
                <a:path w="1336991" h="940850">
                  <a:moveTo>
                    <a:pt x="47278" y="0"/>
                  </a:moveTo>
                  <a:lnTo>
                    <a:pt x="1289713" y="0"/>
                  </a:lnTo>
                  <a:cubicBezTo>
                    <a:pt x="1302252" y="0"/>
                    <a:pt x="1314277" y="4981"/>
                    <a:pt x="1323143" y="13847"/>
                  </a:cubicBezTo>
                  <a:cubicBezTo>
                    <a:pt x="1332010" y="22714"/>
                    <a:pt x="1336991" y="34739"/>
                    <a:pt x="1336991" y="47278"/>
                  </a:cubicBezTo>
                  <a:lnTo>
                    <a:pt x="1336991" y="893572"/>
                  </a:lnTo>
                  <a:cubicBezTo>
                    <a:pt x="1336991" y="919683"/>
                    <a:pt x="1315824" y="940850"/>
                    <a:pt x="1289713" y="940850"/>
                  </a:cubicBezTo>
                  <a:lnTo>
                    <a:pt x="47278" y="940850"/>
                  </a:lnTo>
                  <a:cubicBezTo>
                    <a:pt x="34739" y="940850"/>
                    <a:pt x="22714" y="935869"/>
                    <a:pt x="13847" y="927002"/>
                  </a:cubicBezTo>
                  <a:cubicBezTo>
                    <a:pt x="4981" y="918136"/>
                    <a:pt x="0" y="906111"/>
                    <a:pt x="0" y="893572"/>
                  </a:cubicBezTo>
                  <a:lnTo>
                    <a:pt x="0" y="47278"/>
                  </a:lnTo>
                  <a:cubicBezTo>
                    <a:pt x="0" y="21167"/>
                    <a:pt x="21167" y="0"/>
                    <a:pt x="47278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336991" cy="99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2672276" y="6377125"/>
            <a:ext cx="5425272" cy="3540874"/>
            <a:chOff x="0" y="0"/>
            <a:chExt cx="1428878" cy="9325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8878" cy="932576"/>
            </a:xfrm>
            <a:custGeom>
              <a:avLst/>
              <a:gdLst/>
              <a:ahLst/>
              <a:cxnLst/>
              <a:rect l="l" t="t" r="r" b="b"/>
              <a:pathLst>
                <a:path w="1428878" h="932576">
                  <a:moveTo>
                    <a:pt x="44237" y="0"/>
                  </a:moveTo>
                  <a:lnTo>
                    <a:pt x="1384641" y="0"/>
                  </a:lnTo>
                  <a:cubicBezTo>
                    <a:pt x="1396373" y="0"/>
                    <a:pt x="1407626" y="4661"/>
                    <a:pt x="1415922" y="12957"/>
                  </a:cubicBezTo>
                  <a:cubicBezTo>
                    <a:pt x="1424218" y="21253"/>
                    <a:pt x="1428878" y="32505"/>
                    <a:pt x="1428878" y="44237"/>
                  </a:cubicBezTo>
                  <a:lnTo>
                    <a:pt x="1428878" y="888339"/>
                  </a:lnTo>
                  <a:cubicBezTo>
                    <a:pt x="1428878" y="912770"/>
                    <a:pt x="1409073" y="932576"/>
                    <a:pt x="1384641" y="932576"/>
                  </a:cubicBezTo>
                  <a:lnTo>
                    <a:pt x="44237" y="932576"/>
                  </a:lnTo>
                  <a:cubicBezTo>
                    <a:pt x="32505" y="932576"/>
                    <a:pt x="21253" y="927915"/>
                    <a:pt x="12957" y="919619"/>
                  </a:cubicBezTo>
                  <a:cubicBezTo>
                    <a:pt x="4661" y="911323"/>
                    <a:pt x="0" y="900071"/>
                    <a:pt x="0" y="888339"/>
                  </a:cubicBezTo>
                  <a:lnTo>
                    <a:pt x="0" y="44237"/>
                  </a:lnTo>
                  <a:cubicBezTo>
                    <a:pt x="0" y="32505"/>
                    <a:pt x="4661" y="21253"/>
                    <a:pt x="12957" y="12957"/>
                  </a:cubicBezTo>
                  <a:cubicBezTo>
                    <a:pt x="21253" y="4661"/>
                    <a:pt x="32505" y="0"/>
                    <a:pt x="44237" y="0"/>
                  </a:cubicBezTo>
                  <a:close/>
                </a:path>
              </a:pathLst>
            </a:custGeom>
            <a:solidFill>
              <a:srgbClr val="014D8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28878" cy="989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2148085" y="2392182"/>
            <a:ext cx="5111215" cy="3724688"/>
            <a:chOff x="0" y="0"/>
            <a:chExt cx="1346164" cy="9809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6164" cy="980988"/>
            </a:xfrm>
            <a:custGeom>
              <a:avLst/>
              <a:gdLst/>
              <a:ahLst/>
              <a:cxnLst/>
              <a:rect l="l" t="t" r="r" b="b"/>
              <a:pathLst>
                <a:path w="1346164" h="980988">
                  <a:moveTo>
                    <a:pt x="46955" y="0"/>
                  </a:moveTo>
                  <a:lnTo>
                    <a:pt x="1299208" y="0"/>
                  </a:lnTo>
                  <a:cubicBezTo>
                    <a:pt x="1325141" y="0"/>
                    <a:pt x="1346164" y="21023"/>
                    <a:pt x="1346164" y="46955"/>
                  </a:cubicBezTo>
                  <a:lnTo>
                    <a:pt x="1346164" y="934032"/>
                  </a:lnTo>
                  <a:cubicBezTo>
                    <a:pt x="1346164" y="959965"/>
                    <a:pt x="1325141" y="980988"/>
                    <a:pt x="1299208" y="980988"/>
                  </a:cubicBezTo>
                  <a:lnTo>
                    <a:pt x="46955" y="980988"/>
                  </a:lnTo>
                  <a:cubicBezTo>
                    <a:pt x="21023" y="980988"/>
                    <a:pt x="0" y="959965"/>
                    <a:pt x="0" y="934032"/>
                  </a:cubicBezTo>
                  <a:lnTo>
                    <a:pt x="0" y="46955"/>
                  </a:lnTo>
                  <a:cubicBezTo>
                    <a:pt x="0" y="21023"/>
                    <a:pt x="21023" y="0"/>
                    <a:pt x="46955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6164" cy="1038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6615657" y="2544582"/>
            <a:ext cx="5027603" cy="3572288"/>
            <a:chOff x="0" y="0"/>
            <a:chExt cx="1324142" cy="9408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24142" cy="940850"/>
            </a:xfrm>
            <a:custGeom>
              <a:avLst/>
              <a:gdLst/>
              <a:ahLst/>
              <a:cxnLst/>
              <a:rect l="l" t="t" r="r" b="b"/>
              <a:pathLst>
                <a:path w="1324142" h="940850">
                  <a:moveTo>
                    <a:pt x="47736" y="0"/>
                  </a:moveTo>
                  <a:lnTo>
                    <a:pt x="1276406" y="0"/>
                  </a:lnTo>
                  <a:cubicBezTo>
                    <a:pt x="1302770" y="0"/>
                    <a:pt x="1324142" y="21372"/>
                    <a:pt x="1324142" y="47736"/>
                  </a:cubicBezTo>
                  <a:lnTo>
                    <a:pt x="1324142" y="893113"/>
                  </a:lnTo>
                  <a:cubicBezTo>
                    <a:pt x="1324142" y="919477"/>
                    <a:pt x="1302770" y="940850"/>
                    <a:pt x="1276406" y="940850"/>
                  </a:cubicBezTo>
                  <a:lnTo>
                    <a:pt x="47736" y="940850"/>
                  </a:lnTo>
                  <a:cubicBezTo>
                    <a:pt x="21372" y="940850"/>
                    <a:pt x="0" y="919477"/>
                    <a:pt x="0" y="893113"/>
                  </a:cubicBezTo>
                  <a:lnTo>
                    <a:pt x="0" y="47736"/>
                  </a:lnTo>
                  <a:cubicBezTo>
                    <a:pt x="0" y="21372"/>
                    <a:pt x="21372" y="0"/>
                    <a:pt x="47736" y="0"/>
                  </a:cubicBezTo>
                  <a:close/>
                </a:path>
              </a:pathLst>
            </a:custGeom>
            <a:solidFill>
              <a:srgbClr val="03BCD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24142" cy="998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0375378" y="6439954"/>
            <a:ext cx="5507723" cy="3478045"/>
            <a:chOff x="0" y="0"/>
            <a:chExt cx="1450594" cy="9160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50594" cy="916028"/>
            </a:xfrm>
            <a:custGeom>
              <a:avLst/>
              <a:gdLst/>
              <a:ahLst/>
              <a:cxnLst/>
              <a:rect l="l" t="t" r="r" b="b"/>
              <a:pathLst>
                <a:path w="1450594" h="916028">
                  <a:moveTo>
                    <a:pt x="43575" y="0"/>
                  </a:moveTo>
                  <a:lnTo>
                    <a:pt x="1407019" y="0"/>
                  </a:lnTo>
                  <a:cubicBezTo>
                    <a:pt x="1431085" y="0"/>
                    <a:pt x="1450594" y="19509"/>
                    <a:pt x="1450594" y="43575"/>
                  </a:cubicBezTo>
                  <a:lnTo>
                    <a:pt x="1450594" y="872453"/>
                  </a:lnTo>
                  <a:cubicBezTo>
                    <a:pt x="1450594" y="896519"/>
                    <a:pt x="1431085" y="916028"/>
                    <a:pt x="1407019" y="916028"/>
                  </a:cubicBezTo>
                  <a:lnTo>
                    <a:pt x="43575" y="916028"/>
                  </a:lnTo>
                  <a:cubicBezTo>
                    <a:pt x="19509" y="916028"/>
                    <a:pt x="0" y="896519"/>
                    <a:pt x="0" y="872453"/>
                  </a:cubicBezTo>
                  <a:lnTo>
                    <a:pt x="0" y="43575"/>
                  </a:lnTo>
                  <a:cubicBezTo>
                    <a:pt x="0" y="19509"/>
                    <a:pt x="19509" y="0"/>
                    <a:pt x="43575" y="0"/>
                  </a:cubicBezTo>
                  <a:close/>
                </a:path>
              </a:pathLst>
            </a:custGeom>
            <a:solidFill>
              <a:srgbClr val="014D86">
                <a:alpha val="8588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450594" cy="973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28" name="Freeform 28"/>
          <p:cNvSpPr/>
          <p:nvPr/>
        </p:nvSpPr>
        <p:spPr>
          <a:xfrm>
            <a:off x="2703143" y="4254526"/>
            <a:ext cx="1734689" cy="1734689"/>
          </a:xfrm>
          <a:custGeom>
            <a:avLst/>
            <a:gdLst/>
            <a:ahLst/>
            <a:cxnLst/>
            <a:rect l="l" t="t" r="r" b="b"/>
            <a:pathLst>
              <a:path w="1734689" h="1734689">
                <a:moveTo>
                  <a:pt x="0" y="0"/>
                </a:moveTo>
                <a:lnTo>
                  <a:pt x="1734689" y="0"/>
                </a:lnTo>
                <a:lnTo>
                  <a:pt x="1734689" y="1734689"/>
                </a:lnTo>
                <a:lnTo>
                  <a:pt x="0" y="1734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411138" y="4330726"/>
            <a:ext cx="1465724" cy="1465724"/>
          </a:xfrm>
          <a:custGeom>
            <a:avLst/>
            <a:gdLst/>
            <a:ahLst/>
            <a:cxnLst/>
            <a:rect l="l" t="t" r="r" b="b"/>
            <a:pathLst>
              <a:path w="1465724" h="1465724">
                <a:moveTo>
                  <a:pt x="0" y="0"/>
                </a:moveTo>
                <a:lnTo>
                  <a:pt x="1465724" y="0"/>
                </a:lnTo>
                <a:lnTo>
                  <a:pt x="1465724" y="1465724"/>
                </a:lnTo>
                <a:lnTo>
                  <a:pt x="0" y="1465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440924" y="7946919"/>
            <a:ext cx="1887976" cy="1572169"/>
          </a:xfrm>
          <a:custGeom>
            <a:avLst/>
            <a:gdLst/>
            <a:ahLst/>
            <a:cxnLst/>
            <a:rect l="l" t="t" r="r" b="b"/>
            <a:pathLst>
              <a:path w="1887976" h="1572169">
                <a:moveTo>
                  <a:pt x="0" y="0"/>
                </a:moveTo>
                <a:lnTo>
                  <a:pt x="1887977" y="0"/>
                </a:lnTo>
                <a:lnTo>
                  <a:pt x="1887977" y="1572169"/>
                </a:lnTo>
                <a:lnTo>
                  <a:pt x="0" y="1572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315458" y="7919799"/>
            <a:ext cx="1661214" cy="1661214"/>
          </a:xfrm>
          <a:custGeom>
            <a:avLst/>
            <a:gdLst/>
            <a:ahLst/>
            <a:cxnLst/>
            <a:rect l="l" t="t" r="r" b="b"/>
            <a:pathLst>
              <a:path w="1661214" h="1661214">
                <a:moveTo>
                  <a:pt x="0" y="0"/>
                </a:moveTo>
                <a:lnTo>
                  <a:pt x="1661214" y="0"/>
                </a:lnTo>
                <a:lnTo>
                  <a:pt x="1661214" y="1661214"/>
                </a:lnTo>
                <a:lnTo>
                  <a:pt x="0" y="1661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221429" y="4330726"/>
            <a:ext cx="964527" cy="1309852"/>
          </a:xfrm>
          <a:custGeom>
            <a:avLst/>
            <a:gdLst/>
            <a:ahLst/>
            <a:cxnLst/>
            <a:rect l="l" t="t" r="r" b="b"/>
            <a:pathLst>
              <a:path w="964527" h="1309852">
                <a:moveTo>
                  <a:pt x="0" y="0"/>
                </a:moveTo>
                <a:lnTo>
                  <a:pt x="964527" y="0"/>
                </a:lnTo>
                <a:lnTo>
                  <a:pt x="964527" y="1309852"/>
                </a:lnTo>
                <a:lnTo>
                  <a:pt x="0" y="1309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781665" y="713921"/>
            <a:ext cx="13421346" cy="11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8060" b="1" spc="-41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Future Enhancements</a:t>
            </a:r>
            <a:endParaRPr lang="en-US" sz="8060" b="1" spc="-41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911342" y="2652538"/>
            <a:ext cx="3512336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-Powered Predictions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529357" y="6541761"/>
            <a:ext cx="3512336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Community Repor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ting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701142" y="2652538"/>
            <a:ext cx="3919579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Mult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ilingual Voice Alerts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097549" y="2652538"/>
            <a:ext cx="1973038" cy="140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3930" b="1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Offline Mod</a:t>
            </a:r>
            <a:r>
              <a:rPr lang="en-US" sz="3930" b="1" u="none" strike="noStrike" spc="18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</a:t>
            </a:r>
            <a:endParaRPr lang="en-US" sz="3930" b="1" u="none" strike="noStrike" spc="18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696243" y="6578406"/>
            <a:ext cx="4899644" cy="134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0"/>
              </a:lnSpc>
              <a:spcBef>
                <a:spcPct val="0"/>
              </a:spcBef>
            </a:pPr>
            <a:r>
              <a:rPr lang="en-US" sz="3765" b="1" spc="173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Integratio</a:t>
            </a:r>
            <a:r>
              <a:rPr lang="en-US" sz="3765" b="1" u="none" strike="noStrike" spc="173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 with Smart Devices</a:t>
            </a:r>
            <a:endParaRPr lang="en-US" sz="3765" b="1" u="none" strike="noStrike" spc="173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WPS Presentation</Application>
  <PresentationFormat>On-screen Show (4:3)</PresentationFormat>
  <Paragraphs>91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Poppins Bold</vt:lpstr>
      <vt:lpstr>Poppins</vt:lpstr>
      <vt:lpstr>Arial</vt:lpstr>
      <vt:lpstr>Contrail One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Wonderful Ocean Presentation</dc:title>
  <dc:creator/>
  <cp:lastModifiedBy>Deyae Ait</cp:lastModifiedBy>
  <cp:revision>2</cp:revision>
  <dcterms:created xsi:type="dcterms:W3CDTF">2006-08-16T00:00:00Z</dcterms:created>
  <dcterms:modified xsi:type="dcterms:W3CDTF">2025-10-05T16:03:17Z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410750FBC8D747FC8595CB7D2A244976_12</vt:lpwstr>
  </property>
  <property fmtid="{D5CDD505-2E9C-101B-9397-08002B2CF9AE}" pid="3" name="KSOProductBuildVer">
    <vt:lpwstr>2057-12.2.0.22556</vt:lpwstr>
  </property>
</Properties>
</file>